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1pPr>
            <a:lvl2pPr marL="0" indent="45720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2pPr>
            <a:lvl3pPr marL="0" indent="91440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3pPr>
            <a:lvl4pPr marL="0" indent="137160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4pPr>
            <a:lvl5pPr marL="0" indent="1828800" defTabSz="825500">
              <a:buClrTx/>
              <a:buSzTx/>
              <a:buNone/>
              <a:defRPr spc="-55" sz="5500">
                <a:solidFill>
                  <a:srgbClr val="FFFFFF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000000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lockchaini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00000"/>
                    </a:gs>
                    <a:gs pos="100000">
                      <a:srgbClr val="929292"/>
                    </a:gs>
                  </a:gsLst>
                  <a:lin ang="5293586" scaled="0"/>
                </a:gradFill>
              </a:defRPr>
            </a:lvl1pPr>
          </a:lstStyle>
          <a:p>
            <a:pPr/>
            <a:r>
              <a:t>Blockchainia</a:t>
            </a:r>
          </a:p>
        </p:txBody>
      </p:sp>
      <p:sp>
        <p:nvSpPr>
          <p:cNvPr id="152" name="Ed Anderson 13 Feb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Ed Anderson 13 Feb 2023</a:t>
            </a:r>
          </a:p>
        </p:txBody>
      </p:sp>
      <p:sp>
        <p:nvSpPr>
          <p:cNvPr id="153" name="A Web3 Gaming Distribution and Online Multiplayer Gaming Infrastructur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 Web3 Gaming Distribution and Online Multiplayer Gaming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What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Next?</a:t>
            </a:r>
          </a:p>
        </p:txBody>
      </p:sp>
      <p:sp>
        <p:nvSpPr>
          <p:cNvPr id="197" name="Projected Potential Revenue: Online Multiplayer Community…"/>
          <p:cNvSpPr txBox="1"/>
          <p:nvPr>
            <p:ph type="body" idx="21"/>
          </p:nvPr>
        </p:nvSpPr>
        <p:spPr>
          <a:xfrm>
            <a:off x="1270000" y="2133600"/>
            <a:ext cx="21844000" cy="15574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652145">
              <a:defRPr sz="4266"/>
            </a:pPr>
            <a:r>
              <a:t>Projected Potential Revenue: Online Multiplayer Community</a:t>
            </a:r>
          </a:p>
          <a:p>
            <a:pPr defTabSz="652145">
              <a:defRPr sz="4266"/>
            </a:pPr>
            <a:r>
              <a:t>(Per Server Projections)</a:t>
            </a:r>
          </a:p>
        </p:txBody>
      </p:sp>
      <p:graphicFrame>
        <p:nvGraphicFramePr>
          <p:cNvPr id="198" name="Projected Online Multiplayer Infrastructure Revenue ($USD)-1"/>
          <p:cNvGraphicFramePr/>
          <p:nvPr/>
        </p:nvGraphicFramePr>
        <p:xfrm>
          <a:off x="2623669" y="4252631"/>
          <a:ext cx="18318937" cy="75232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03747"/>
                <a:gridCol w="2426714"/>
                <a:gridCol w="2231980"/>
                <a:gridCol w="2133510"/>
                <a:gridCol w="1568591"/>
                <a:gridCol w="1608338"/>
                <a:gridCol w="1608338"/>
                <a:gridCol w="1608338"/>
                <a:gridCol w="1608338"/>
                <a:gridCol w="1608338"/>
              </a:tblGrid>
              <a:tr h="1276069"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 per Game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sz="1500"/>
                        <a:t>Daily Active User </a:t>
                      </a:r>
                      <a:r>
                        <a:t>Projection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Daily Active User </a:t>
                      </a:r>
                      <a:r>
                        <a:rPr sz="1700"/>
                        <a:t>Projection High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Game_Length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Minutes Engaged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Minutes Engaged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Weekly Revenue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Weekly Revenue High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Yearly Revenue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Yearly Revenue High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$0.03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$18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$900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$936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$46,800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$0.03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$1,200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$1,560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$62,400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$0.10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$3,120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$156,000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$0.10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$4,000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$5,200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$208,000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$0.25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$150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$7,500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$7,800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$390,000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$0.25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$250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$13,000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$520,000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Gamers W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Gamers Want</a:t>
            </a:r>
          </a:p>
        </p:txBody>
      </p:sp>
      <p:sp>
        <p:nvSpPr>
          <p:cNvPr id="156" name="Our Nich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Our Niche</a:t>
            </a:r>
          </a:p>
        </p:txBody>
      </p:sp>
      <p:sp>
        <p:nvSpPr>
          <p:cNvPr id="157" name="Current “web 2.0” Competition lacks:…"/>
          <p:cNvSpPr txBox="1"/>
          <p:nvPr>
            <p:ph type="body" sz="half" idx="1"/>
          </p:nvPr>
        </p:nvSpPr>
        <p:spPr>
          <a:xfrm>
            <a:off x="972858" y="5011912"/>
            <a:ext cx="14101918" cy="606811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5300"/>
            </a:pPr>
            <a:r>
              <a:t>Current “web 2.0” Competition lacks:</a:t>
            </a:r>
          </a:p>
          <a:p>
            <a:pPr lvl="1">
              <a:defRPr sz="5300"/>
            </a:pPr>
            <a:r>
              <a:t>Tradable in-game items</a:t>
            </a:r>
          </a:p>
          <a:p>
            <a:pPr lvl="1">
              <a:defRPr sz="5300"/>
            </a:pPr>
            <a:r>
              <a:t>A consumer palatable Value Proposition</a:t>
            </a:r>
          </a:p>
          <a:p>
            <a:pPr lvl="2">
              <a:defRPr sz="5300"/>
            </a:pPr>
            <a:r>
              <a:t>Free-to-play, $20 per skin,  $DLC </a:t>
            </a:r>
          </a:p>
          <a:p>
            <a:pPr lvl="1">
              <a:defRPr sz="5300"/>
            </a:pPr>
            <a:r>
              <a:t>Convenience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958"/>
          <a:stretch>
            <a:fillRect/>
          </a:stretch>
        </p:blipFill>
        <p:spPr>
          <a:xfrm>
            <a:off x="15558967" y="3918136"/>
            <a:ext cx="6565168" cy="70945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lockchainia (Arcade style JRP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40404"/>
                    </a:gs>
                    <a:gs pos="100000">
                      <a:srgbClr val="929292"/>
                    </a:gs>
                  </a:gsLst>
                  <a:lin ang="5400000" scaled="0"/>
                </a:gradFill>
              </a:defRPr>
            </a:lvl1pPr>
          </a:lstStyle>
          <a:p>
            <a:pPr/>
            <a:r>
              <a:t>Blockchainia (Arcade style JRPG)</a:t>
            </a:r>
          </a:p>
        </p:txBody>
      </p:sp>
      <p:sp>
        <p:nvSpPr>
          <p:cNvPr id="161" name="How it works!"/>
          <p:cNvSpPr txBox="1"/>
          <p:nvPr>
            <p:ph type="body" idx="21"/>
          </p:nvPr>
        </p:nvSpPr>
        <p:spPr>
          <a:xfrm>
            <a:off x="1270000" y="2133600"/>
            <a:ext cx="21871225" cy="14046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it works!</a:t>
            </a:r>
          </a:p>
        </p:txBody>
      </p:sp>
      <p:sp>
        <p:nvSpPr>
          <p:cNvPr id="162" name="Seasonal Releases explore chronological scenes…"/>
          <p:cNvSpPr txBox="1"/>
          <p:nvPr>
            <p:ph type="body" sz="half" idx="1"/>
          </p:nvPr>
        </p:nvSpPr>
        <p:spPr>
          <a:xfrm>
            <a:off x="10562434" y="3780967"/>
            <a:ext cx="13224059" cy="8432801"/>
          </a:xfrm>
          <a:prstGeom prst="rect">
            <a:avLst/>
          </a:prstGeom>
        </p:spPr>
        <p:txBody>
          <a:bodyPr/>
          <a:lstStyle/>
          <a:p>
            <a:pPr marL="530859" indent="-530859" defTabSz="2316479">
              <a:spcBef>
                <a:spcPts val="2200"/>
              </a:spcBef>
              <a:defRPr sz="4560"/>
            </a:pPr>
            <a:r>
              <a:t>Seasonal Releases explore chronological scenes </a:t>
            </a:r>
          </a:p>
          <a:p>
            <a:pPr lvl="1" marL="1061719" indent="-530859" defTabSz="2316479">
              <a:spcBef>
                <a:spcPts val="2200"/>
              </a:spcBef>
              <a:defRPr sz="4560"/>
            </a:pPr>
            <a:r>
              <a:t>Players Progress through 8 levels</a:t>
            </a:r>
          </a:p>
          <a:p>
            <a:pPr lvl="2" marL="1592580" indent="-530859" defTabSz="2316479">
              <a:spcBef>
                <a:spcPts val="2200"/>
              </a:spcBef>
              <a:defRPr sz="4560"/>
            </a:pPr>
            <a:r>
              <a:t>One level released each season</a:t>
            </a:r>
          </a:p>
          <a:p>
            <a:pPr lvl="1" marL="1061719" indent="-530859" defTabSz="2316479">
              <a:spcBef>
                <a:spcPts val="2200"/>
              </a:spcBef>
              <a:defRPr sz="4560"/>
            </a:pPr>
            <a:r>
              <a:t>Replay to rise in the leaderboards To play, create and connect a blockchain wallet, and pay </a:t>
            </a:r>
            <a:r>
              <a:rPr b="1"/>
              <a:t>GAME_PRICE</a:t>
            </a:r>
            <a:r>
              <a:t> set by the </a:t>
            </a:r>
            <a:r>
              <a:rPr b="1"/>
              <a:t>Game Server</a:t>
            </a:r>
            <a:r>
              <a:t>.</a:t>
            </a:r>
          </a:p>
          <a:p>
            <a:pPr marL="530859" indent="-530859" defTabSz="2316479">
              <a:spcBef>
                <a:spcPts val="2200"/>
              </a:spcBef>
              <a:defRPr sz="4560"/>
            </a:pPr>
            <a:r>
              <a:t>Will translate to full scale VR port after successful initial campaign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26" y="4536047"/>
            <a:ext cx="8368935" cy="626862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lockchainia (Arcade style JRP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Blockchainia (Arcade style JRPG)</a:t>
            </a:r>
          </a:p>
        </p:txBody>
      </p:sp>
      <p:sp>
        <p:nvSpPr>
          <p:cNvPr id="166" name="To Build Community"/>
          <p:cNvSpPr txBox="1"/>
          <p:nvPr>
            <p:ph type="body" idx="21"/>
          </p:nvPr>
        </p:nvSpPr>
        <p:spPr>
          <a:xfrm>
            <a:off x="1270000" y="2133600"/>
            <a:ext cx="21871225" cy="14046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 Build Community</a:t>
            </a:r>
          </a:p>
        </p:txBody>
      </p:sp>
      <p:sp>
        <p:nvSpPr>
          <p:cNvPr id="167" name="Pay-to-Play…"/>
          <p:cNvSpPr txBox="1"/>
          <p:nvPr>
            <p:ph type="body" sz="half" idx="1"/>
          </p:nvPr>
        </p:nvSpPr>
        <p:spPr>
          <a:xfrm>
            <a:off x="1270000" y="4267200"/>
            <a:ext cx="13224058" cy="8432800"/>
          </a:xfrm>
          <a:prstGeom prst="rect">
            <a:avLst/>
          </a:prstGeom>
        </p:spPr>
        <p:txBody>
          <a:bodyPr/>
          <a:lstStyle/>
          <a:p>
            <a:pPr/>
            <a:r>
              <a:t>Pay-to-Play</a:t>
            </a:r>
          </a:p>
          <a:p>
            <a:pPr lvl="1"/>
            <a:r>
              <a:t>Configurable price</a:t>
            </a:r>
          </a:p>
          <a:p>
            <a:pPr/>
            <a:r>
              <a:t>Earn back tokens in-game</a:t>
            </a:r>
          </a:p>
          <a:p>
            <a:pPr/>
            <a:r>
              <a:t>Players can also mint Environment Enemies</a:t>
            </a:r>
          </a:p>
          <a:p>
            <a:pPr lvl="1"/>
            <a:r>
              <a:t>Earn tokens Offline</a:t>
            </a:r>
          </a:p>
          <a:p>
            <a:pPr/>
            <a:r>
              <a:t>Portion of game fee is dropped by player on elimination</a:t>
            </a:r>
          </a:p>
        </p:txBody>
      </p:sp>
      <p:pic>
        <p:nvPicPr>
          <p:cNvPr id="168" name="MW-CV346_cartma_ZH_20140930163537.jpg" descr="MW-CV346_cartma_ZH_20140930163537.jpg"/>
          <p:cNvPicPr>
            <a:picLocks noChangeAspect="1"/>
          </p:cNvPicPr>
          <p:nvPr/>
        </p:nvPicPr>
        <p:blipFill>
          <a:blip r:embed="rId2">
            <a:extLst/>
          </a:blip>
          <a:srcRect l="12451" t="0" r="12451" b="0"/>
          <a:stretch>
            <a:fillRect/>
          </a:stretch>
        </p:blipFill>
        <p:spPr>
          <a:xfrm>
            <a:off x="15230793" y="4536047"/>
            <a:ext cx="8368935" cy="626862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ay Per Play? Will consumers go bac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Pay Per Play? Will consumers go back?</a:t>
            </a:r>
          </a:p>
        </p:txBody>
      </p:sp>
      <p:sp>
        <p:nvSpPr>
          <p:cNvPr id="171" name="Cryptocurrencies + 90s Arcade + Living room + Online Multiplay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Cryptocurrencies + 90s Arcade + Living room + Online Multiplayer</a:t>
            </a:r>
          </a:p>
        </p:txBody>
      </p:sp>
      <p:sp>
        <p:nvSpPr>
          <p:cNvPr id="172" name="Pay Per Play…"/>
          <p:cNvSpPr txBox="1"/>
          <p:nvPr>
            <p:ph type="body" sz="half" idx="1"/>
          </p:nvPr>
        </p:nvSpPr>
        <p:spPr>
          <a:xfrm>
            <a:off x="10757432" y="3753954"/>
            <a:ext cx="13412499" cy="9467626"/>
          </a:xfrm>
          <a:prstGeom prst="rect">
            <a:avLst/>
          </a:prstGeom>
        </p:spPr>
        <p:txBody>
          <a:bodyPr/>
          <a:lstStyle/>
          <a:p>
            <a:pPr marL="525272" indent="-525272" defTabSz="2292095">
              <a:spcBef>
                <a:spcPts val="2200"/>
              </a:spcBef>
              <a:defRPr sz="4512"/>
            </a:pPr>
            <a:r>
              <a:t>Pay Per Play</a:t>
            </a:r>
          </a:p>
          <a:p>
            <a:pPr lvl="1" marL="1050544" indent="-525272" defTabSz="2292095">
              <a:spcBef>
                <a:spcPts val="2200"/>
              </a:spcBef>
              <a:defRPr sz="4512"/>
            </a:pPr>
            <a:r>
              <a:t>1994, NBA Jam</a:t>
            </a:r>
          </a:p>
          <a:p>
            <a:pPr lvl="2" marL="1575816" indent="-525272" defTabSz="2292095">
              <a:spcBef>
                <a:spcPts val="2200"/>
              </a:spcBef>
              <a:defRPr sz="4512"/>
            </a:pPr>
            <a:r>
              <a:t>1.1 Billion from 20,000 cabinets</a:t>
            </a:r>
          </a:p>
          <a:p>
            <a:pPr lvl="2" marL="1575816" indent="-525272" defTabSz="2292095">
              <a:spcBef>
                <a:spcPts val="2200"/>
              </a:spcBef>
              <a:defRPr sz="4512"/>
            </a:pPr>
            <a:r>
              <a:t>25 cents per game/51 cents today=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VR Indie Developers create arcade-scale games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Indie Developers struggle to compete with AAA gaming studios:</a:t>
            </a:r>
          </a:p>
          <a:p>
            <a:pPr lvl="1" marL="1050544" indent="-525272" defTabSz="2292095">
              <a:spcBef>
                <a:spcPts val="2200"/>
              </a:spcBef>
              <a:defRPr sz="4512"/>
            </a:pPr>
            <a:r>
              <a:t>Distribution</a:t>
            </a:r>
          </a:p>
          <a:p>
            <a:pPr lvl="1" marL="1050544" indent="-525272" defTabSz="2292095">
              <a:spcBef>
                <a:spcPts val="2200"/>
              </a:spcBef>
              <a:defRPr sz="4512"/>
            </a:pPr>
            <a:r>
              <a:t>Scale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2231" y="4001013"/>
            <a:ext cx="4906852" cy="63130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2961" y="5626613"/>
            <a:ext cx="4776682" cy="63130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0407" y="3894889"/>
            <a:ext cx="4474534" cy="814727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sp>
        <p:nvSpPr>
          <p:cNvPr id="177" name="DeathTo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DeathToll</a:t>
            </a:r>
          </a:p>
        </p:txBody>
      </p:sp>
      <p:sp>
        <p:nvSpPr>
          <p:cNvPr id="178" name="“If you build it, they will come.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“If you build it, they will come.”</a:t>
            </a:r>
          </a:p>
        </p:txBody>
      </p:sp>
      <p:sp>
        <p:nvSpPr>
          <p:cNvPr id="179" name="Web3 Arcade PvPvE VR Arena Looter Shooter…"/>
          <p:cNvSpPr txBox="1"/>
          <p:nvPr>
            <p:ph type="body" idx="1"/>
          </p:nvPr>
        </p:nvSpPr>
        <p:spPr>
          <a:xfrm>
            <a:off x="1270000" y="4267200"/>
            <a:ext cx="16528782" cy="8432800"/>
          </a:xfrm>
          <a:prstGeom prst="rect">
            <a:avLst/>
          </a:prstGeom>
        </p:spPr>
        <p:txBody>
          <a:bodyPr/>
          <a:lstStyle/>
          <a:p>
            <a:pPr/>
            <a:r>
              <a:t>Web3 Arcade PvPvE VR Arena Looter Shooter</a:t>
            </a:r>
          </a:p>
          <a:p>
            <a:pPr/>
            <a:r>
              <a:t>Acade style VR Battle Royale </a:t>
            </a:r>
          </a:p>
          <a:p>
            <a:pPr/>
            <a:r>
              <a:t>Player lounges (Server Lobbies)</a:t>
            </a:r>
          </a:p>
          <a:p>
            <a:pPr/>
            <a:r>
              <a:t>Seasonal Updates</a:t>
            </a:r>
          </a:p>
          <a:p>
            <a:pPr lvl="1"/>
            <a:r>
              <a:t>Features are Community Driven</a:t>
            </a:r>
          </a:p>
          <a:p>
            <a:pPr lvl="2"/>
            <a:r>
              <a:t>On-Blockchain DAO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hat Now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Now?</a:t>
            </a:r>
          </a:p>
        </p:txBody>
      </p:sp>
      <p:sp>
        <p:nvSpPr>
          <p:cNvPr id="182" name="$30,00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$30,000</a:t>
            </a:r>
          </a:p>
        </p:txBody>
      </p:sp>
      <p:sp>
        <p:nvSpPr>
          <p:cNvPr id="183" name="Establish MVP and Initial Sprint Cycle Veloc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Establish MVP and Initial Sprint Cycle Velocity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Hardware/Software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Servers/Nodes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Developer Tools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Set deliverables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Establish velocity 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Scale active users with deliverables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Set trajectory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433949" y="4897737"/>
            <a:ext cx="7177320" cy="5046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ere do we go from he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 we go from here?</a:t>
            </a:r>
          </a:p>
        </p:txBody>
      </p:sp>
      <p:sp>
        <p:nvSpPr>
          <p:cNvPr id="187" name="On Successful Dem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 Successful Demo</a:t>
            </a:r>
          </a:p>
        </p:txBody>
      </p:sp>
      <p:sp>
        <p:nvSpPr>
          <p:cNvPr id="188" name="Development…"/>
          <p:cNvSpPr txBox="1"/>
          <p:nvPr>
            <p:ph type="body" sz="half" idx="1"/>
          </p:nvPr>
        </p:nvSpPr>
        <p:spPr>
          <a:xfrm>
            <a:off x="11453859" y="4271367"/>
            <a:ext cx="13550517" cy="8432801"/>
          </a:xfrm>
          <a:prstGeom prst="rect">
            <a:avLst/>
          </a:prstGeom>
        </p:spPr>
        <p:txBody>
          <a:bodyPr/>
          <a:lstStyle/>
          <a:p>
            <a:pPr lvl="1"/>
            <a:r>
              <a:t>Development</a:t>
            </a:r>
          </a:p>
          <a:p>
            <a:pPr lvl="2"/>
            <a:r>
              <a:t>Development. Costs: </a:t>
            </a:r>
            <a:r>
              <a:rPr b="1"/>
              <a:t>$22,698</a:t>
            </a:r>
          </a:p>
          <a:p>
            <a:pPr lvl="1"/>
            <a:r>
              <a:t>Market Research</a:t>
            </a:r>
          </a:p>
          <a:p>
            <a:pPr lvl="2"/>
            <a:r>
              <a:t>Market Research - Test Live Gameplay</a:t>
            </a:r>
          </a:p>
          <a:p>
            <a:pPr lvl="2"/>
            <a:r>
              <a:t>Measure engagement time</a:t>
            </a:r>
          </a:p>
          <a:p>
            <a:pPr lvl="2"/>
            <a:r>
              <a:t>Projected Cost: </a:t>
            </a:r>
            <a:r>
              <a:rPr b="1"/>
              <a:t>$11,400</a:t>
            </a:r>
            <a:endParaRPr b="1"/>
          </a:p>
          <a:p>
            <a:pPr lvl="1"/>
            <a:r>
              <a:rPr b="1"/>
              <a:t>Total (Estimated): $34,098</a:t>
            </a:r>
          </a:p>
        </p:txBody>
      </p:sp>
      <p:pic>
        <p:nvPicPr>
          <p:cNvPr id="189" name="Screen Shot 2023-02-13 at 9.58.22 PM.png" descr="Screen Shot 2023-02-13 at 9.58.22 PM.png"/>
          <p:cNvPicPr>
            <a:picLocks noChangeAspect="1"/>
          </p:cNvPicPr>
          <p:nvPr/>
        </p:nvPicPr>
        <p:blipFill>
          <a:blip r:embed="rId2">
            <a:extLst/>
          </a:blip>
          <a:srcRect l="0" t="6371" r="0" b="6371"/>
          <a:stretch>
            <a:fillRect/>
          </a:stretch>
        </p:blipFill>
        <p:spPr>
          <a:xfrm>
            <a:off x="1432740" y="5114276"/>
            <a:ext cx="9740901" cy="5486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D5D5D5"/>
            </a:gs>
            <a:gs pos="82762">
              <a:srgbClr val="9A9A9A"/>
            </a:gs>
            <a:gs pos="100000">
              <a:srgbClr val="5E5E5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rojected Revenue from Live MV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Projected Revenue from Live MVP</a:t>
            </a:r>
          </a:p>
        </p:txBody>
      </p:sp>
      <p:sp>
        <p:nvSpPr>
          <p:cNvPr id="192" name="Per NFT Collection Release"/>
          <p:cNvSpPr txBox="1"/>
          <p:nvPr>
            <p:ph type="body" idx="21"/>
          </p:nvPr>
        </p:nvSpPr>
        <p:spPr>
          <a:xfrm>
            <a:off x="1270000" y="2133600"/>
            <a:ext cx="21844000" cy="26008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Per NFT Collection Release</a:t>
            </a:r>
          </a:p>
        </p:txBody>
      </p:sp>
      <p:pic>
        <p:nvPicPr>
          <p:cNvPr id="193" name="Screen Shot 2023-02-13 at 7.24.24 PM.png" descr="Screen Shot 2023-02-13 at 7.24.24 PM.png"/>
          <p:cNvPicPr>
            <a:picLocks noChangeAspect="1"/>
          </p:cNvPicPr>
          <p:nvPr/>
        </p:nvPicPr>
        <p:blipFill>
          <a:blip r:embed="rId2">
            <a:extLst/>
          </a:blip>
          <a:srcRect l="6441" t="0" r="6441" b="0"/>
          <a:stretch>
            <a:fillRect/>
          </a:stretch>
        </p:blipFill>
        <p:spPr>
          <a:xfrm>
            <a:off x="12616076" y="5744567"/>
            <a:ext cx="9740901" cy="5486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aphicFrame>
        <p:nvGraphicFramePr>
          <p:cNvPr id="194" name="Game Development Revenue (NFT Playable Characters) for One Game"/>
          <p:cNvGraphicFramePr/>
          <p:nvPr/>
        </p:nvGraphicFramePr>
        <p:xfrm>
          <a:off x="1967926" y="5384543"/>
          <a:ext cx="10019169" cy="58447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01617"/>
                <a:gridCol w="2501617"/>
                <a:gridCol w="2501617"/>
                <a:gridCol w="2501617"/>
              </a:tblGrid>
              <a:tr h="351332">
                <a:tc gridSpan="4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Game Development Revenue (NFT Playable Characters) for One Game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205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NFTs in Collection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Bundle Price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Quantity per Purchase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Revenue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</a:tr>
              <a:tr h="1320070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$3.00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1320070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$12.00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$400,000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1320070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$15.00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